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4DC4F-4D40-4751-8A84-19FEC95A2299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4D3C5-96A9-4ED7-8703-035C0DA94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37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7F36-911C-4623-9BB3-D60FF5E103E0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5B21-19F8-4E73-A4B0-BA27A72EA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2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7F36-911C-4623-9BB3-D60FF5E103E0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5B21-19F8-4E73-A4B0-BA27A72EA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15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7F36-911C-4623-9BB3-D60FF5E103E0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5B21-19F8-4E73-A4B0-BA27A72EA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07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7F36-911C-4623-9BB3-D60FF5E103E0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5B21-19F8-4E73-A4B0-BA27A72EA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04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7F36-911C-4623-9BB3-D60FF5E103E0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5B21-19F8-4E73-A4B0-BA27A72EA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93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7F36-911C-4623-9BB3-D60FF5E103E0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5B21-19F8-4E73-A4B0-BA27A72EA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00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7F36-911C-4623-9BB3-D60FF5E103E0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5B21-19F8-4E73-A4B0-BA27A72EA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38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7F36-911C-4623-9BB3-D60FF5E103E0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5B21-19F8-4E73-A4B0-BA27A72EA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13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7F36-911C-4623-9BB3-D60FF5E103E0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5B21-19F8-4E73-A4B0-BA27A72EA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02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7F36-911C-4623-9BB3-D60FF5E103E0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5B21-19F8-4E73-A4B0-BA27A72EA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20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7F36-911C-4623-9BB3-D60FF5E103E0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5B21-19F8-4E73-A4B0-BA27A72EA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92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B7F36-911C-4623-9BB3-D60FF5E103E0}" type="datetimeFigureOut">
              <a:rPr kumimoji="1" lang="ja-JP" altLang="en-US" smtClean="0"/>
              <a:t>2021/9/3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65B21-19F8-4E73-A4B0-BA27A72EA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10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35675" y="257839"/>
            <a:ext cx="10789920" cy="143549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kumimoji="1" lang="ja-JP" altLang="en-US" sz="5400" b="1" dirty="0" smtClean="0">
                <a:solidFill>
                  <a:schemeClr val="bg1"/>
                </a:solidFill>
              </a:rPr>
              <a:t>薬局における薬剤交付支援事業</a:t>
            </a:r>
            <a:br>
              <a:rPr kumimoji="1" lang="ja-JP" altLang="en-US" sz="5400" b="1" dirty="0" smtClean="0">
                <a:solidFill>
                  <a:schemeClr val="bg1"/>
                </a:solidFill>
              </a:rPr>
            </a:br>
            <a:r>
              <a:rPr lang="ja-JP" altLang="en-US" sz="3200" b="1" dirty="0">
                <a:solidFill>
                  <a:schemeClr val="bg1"/>
                </a:solidFill>
              </a:rPr>
              <a:t>薬剤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の配送料について患者負担の一部が補助されます。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7447" y="1828800"/>
            <a:ext cx="11720946" cy="4788132"/>
          </a:xfrm>
        </p:spPr>
        <p:txBody>
          <a:bodyPr>
            <a:normAutofit lnSpcReduction="10000"/>
          </a:bodyPr>
          <a:lstStyle/>
          <a:p>
            <a:pPr algn="l"/>
            <a:r>
              <a:rPr lang="ja-JP" altLang="en-US" sz="1800" b="1" dirty="0"/>
              <a:t>◆　新型コロナウイルスの感染防止のための特別な措置として、ご自宅のまま、電話等でのお薬の説明</a:t>
            </a:r>
            <a:r>
              <a:rPr lang="ja-JP" altLang="en-US" sz="1800" b="1" dirty="0" smtClean="0"/>
              <a:t>、　　</a:t>
            </a:r>
          </a:p>
          <a:p>
            <a:pPr algn="l"/>
            <a:r>
              <a:rPr lang="ja-JP" altLang="en-US" sz="1800" b="1" dirty="0"/>
              <a:t>　</a:t>
            </a:r>
            <a:r>
              <a:rPr lang="ja-JP" altLang="en-US" sz="1800" b="1" dirty="0" smtClean="0"/>
              <a:t>お薬</a:t>
            </a:r>
            <a:r>
              <a:rPr lang="ja-JP" altLang="en-US" sz="1800" b="1" dirty="0"/>
              <a:t>の受け取りが可能となりました</a:t>
            </a:r>
            <a:r>
              <a:rPr lang="ja-JP" altLang="en-US" sz="1800" b="1" dirty="0" smtClean="0"/>
              <a:t>。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新型</a:t>
            </a:r>
            <a:r>
              <a:rPr lang="ja-JP" altLang="en-US" sz="1600" b="1" dirty="0">
                <a:solidFill>
                  <a:srgbClr val="FF0000"/>
                </a:solidFill>
              </a:rPr>
              <a:t>コロナウイルス感染症の拡大防止のための一時的、特別な取扱いです。</a:t>
            </a:r>
          </a:p>
          <a:p>
            <a:pPr algn="l"/>
            <a:r>
              <a:rPr lang="ja-JP" altLang="en-US" sz="1800" b="1" dirty="0"/>
              <a:t>◆　薬の配送料は、通常は患者さんのご負担ですが、新型コロナウイルス感染症の対策として、</a:t>
            </a:r>
            <a:r>
              <a:rPr lang="ja-JP" altLang="en-US" sz="1800" b="1" dirty="0" smtClean="0"/>
              <a:t>期間限</a:t>
            </a:r>
          </a:p>
          <a:p>
            <a:pPr algn="l"/>
            <a:r>
              <a:rPr lang="ja-JP" altLang="en-US" sz="1800" b="1" dirty="0"/>
              <a:t>　</a:t>
            </a:r>
            <a:r>
              <a:rPr lang="ja-JP" altLang="en-US" sz="1800" b="1" dirty="0" smtClean="0"/>
              <a:t>定</a:t>
            </a:r>
            <a:r>
              <a:rPr lang="ja-JP" altLang="en-US" sz="1800" b="1" dirty="0"/>
              <a:t>で、国からその</a:t>
            </a:r>
            <a:r>
              <a:rPr lang="ja-JP" altLang="en-US" sz="1800" b="1" dirty="0" smtClean="0"/>
              <a:t>費用の一部が補助</a:t>
            </a:r>
            <a:r>
              <a:rPr lang="ja-JP" altLang="en-US" sz="1800" b="1" dirty="0"/>
              <a:t>されることとなりました</a:t>
            </a:r>
            <a:r>
              <a:rPr lang="ja-JP" altLang="en-US" sz="1800" b="1" dirty="0" smtClean="0"/>
              <a:t>。</a:t>
            </a:r>
          </a:p>
          <a:p>
            <a:pPr algn="l"/>
            <a:r>
              <a:rPr lang="ja-JP" altLang="en-US" sz="1800" b="1" dirty="0" smtClean="0"/>
              <a:t>◆　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補助</a:t>
            </a:r>
            <a:r>
              <a:rPr lang="ja-JP" altLang="en-US" sz="1800" b="1" dirty="0">
                <a:solidFill>
                  <a:srgbClr val="FF0000"/>
                </a:solidFill>
              </a:rPr>
              <a:t>額の上限に達した場合、予告なく国の補助は終了と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なりますので、ご了承ください。</a:t>
            </a:r>
            <a:endParaRPr lang="ja-JP" altLang="en-US" sz="1800" b="1" dirty="0">
              <a:solidFill>
                <a:srgbClr val="FF0000"/>
              </a:solidFill>
            </a:endParaRPr>
          </a:p>
          <a:p>
            <a:pPr algn="l"/>
            <a:r>
              <a:rPr lang="ja-JP" altLang="en-US" sz="1800" b="1" dirty="0" smtClean="0"/>
              <a:t>◆</a:t>
            </a:r>
            <a:r>
              <a:rPr lang="ja-JP" altLang="en-US" sz="1800" b="1" dirty="0"/>
              <a:t>　配送方法については、薬局の指定となりますので、ご了承ください。</a:t>
            </a:r>
          </a:p>
          <a:p>
            <a:pPr algn="l"/>
            <a:r>
              <a:rPr lang="ja-JP" altLang="en-US" sz="1800" b="1" dirty="0"/>
              <a:t>◆　支払いに関する手数料（振込手数料など）は補助の対象外で、患者さんのご負担となります</a:t>
            </a:r>
            <a:r>
              <a:rPr lang="ja-JP" altLang="en-US" sz="1800" b="1" dirty="0" smtClean="0"/>
              <a:t>。</a:t>
            </a:r>
          </a:p>
          <a:p>
            <a:pPr algn="l"/>
            <a:endParaRPr lang="ja-JP" altLang="en-US" sz="1800" dirty="0"/>
          </a:p>
          <a:p>
            <a:pPr algn="l"/>
            <a:endParaRPr lang="ja-JP" altLang="en-US" sz="1800" dirty="0"/>
          </a:p>
          <a:p>
            <a:pPr algn="l"/>
            <a:r>
              <a:rPr lang="ja-JP" altLang="en-US" sz="1800" dirty="0"/>
              <a:t>　　</a:t>
            </a:r>
            <a:endParaRPr lang="ja-JP" altLang="en-US" sz="1800" dirty="0" smtClean="0"/>
          </a:p>
          <a:p>
            <a:pPr algn="l"/>
            <a:endParaRPr lang="ja-JP" altLang="en-US" sz="1800" dirty="0" smtClean="0"/>
          </a:p>
          <a:p>
            <a:pPr algn="l"/>
            <a:endParaRPr lang="ja-JP" altLang="en-US" sz="1800" dirty="0" smtClean="0"/>
          </a:p>
          <a:p>
            <a:pPr algn="l"/>
            <a:r>
              <a:rPr lang="ja-JP" altLang="en-US" sz="1800" b="1" dirty="0" smtClean="0"/>
              <a:t>（注</a:t>
            </a:r>
            <a:r>
              <a:rPr lang="ja-JP" altLang="en-US" sz="1800" b="1" dirty="0"/>
              <a:t>）お薬の種類によっては配送が困難な場合があり、薬局への来訪をいただくことがあります。</a:t>
            </a:r>
          </a:p>
          <a:p>
            <a:pPr algn="l"/>
            <a:endParaRPr kumimoji="1" lang="ja-JP" altLang="en-US" sz="16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424923"/>
              </p:ext>
            </p:extLst>
          </p:nvPr>
        </p:nvGraphicFramePr>
        <p:xfrm>
          <a:off x="1188718" y="4290291"/>
          <a:ext cx="9750829" cy="1602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96089">
                  <a:extLst>
                    <a:ext uri="{9D8B030D-6E8A-4147-A177-3AD203B41FA5}">
                      <a16:colId xmlns:a16="http://schemas.microsoft.com/office/drawing/2014/main" val="2128257863"/>
                    </a:ext>
                  </a:extLst>
                </a:gridCol>
                <a:gridCol w="2854740">
                  <a:extLst>
                    <a:ext uri="{9D8B030D-6E8A-4147-A177-3AD203B41FA5}">
                      <a16:colId xmlns:a16="http://schemas.microsoft.com/office/drawing/2014/main" val="3561269837"/>
                    </a:ext>
                  </a:extLst>
                </a:gridCol>
              </a:tblGrid>
              <a:tr h="248441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600" kern="0" dirty="0">
                          <a:effectLst/>
                        </a:rPr>
                        <a:t>　　</a:t>
                      </a:r>
                      <a:r>
                        <a:rPr lang="ja-JP" altLang="en-US" sz="1600" kern="0" dirty="0" smtClean="0">
                          <a:effectLst/>
                        </a:rPr>
                        <a:t>補助対象者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補助内容</a:t>
                      </a:r>
                      <a:endParaRPr lang="ja-JP" sz="16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189164"/>
                  </a:ext>
                </a:extLst>
              </a:tr>
              <a:tr h="480258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新型コロナウイルス感染症</a:t>
                      </a:r>
                      <a:r>
                        <a:rPr lang="ja-JP" sz="1800" kern="0" dirty="0" smtClean="0">
                          <a:effectLst/>
                        </a:rPr>
                        <a:t>の</a:t>
                      </a:r>
                      <a:r>
                        <a:rPr lang="ja-JP" altLang="en-US" sz="1800" kern="0" dirty="0" smtClean="0">
                          <a:effectLst/>
                        </a:rPr>
                        <a:t>患者</a:t>
                      </a:r>
                      <a:r>
                        <a:rPr lang="ja-JP" sz="1800" kern="0" dirty="0" smtClean="0">
                          <a:effectLst/>
                        </a:rPr>
                        <a:t>で</a:t>
                      </a:r>
                      <a:r>
                        <a:rPr lang="ja-JP" sz="1800" kern="0" dirty="0">
                          <a:effectLst/>
                        </a:rPr>
                        <a:t>、宿泊療養また</a:t>
                      </a:r>
                      <a:r>
                        <a:rPr lang="ja-JP" sz="1800" kern="0" dirty="0" smtClean="0">
                          <a:effectLst/>
                        </a:rPr>
                        <a:t>は</a:t>
                      </a:r>
                      <a:endParaRPr lang="ja-JP" altLang="en-US" sz="1800" kern="0" dirty="0" smtClean="0">
                        <a:effectLst/>
                      </a:endParaRPr>
                    </a:p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 smtClean="0">
                          <a:effectLst/>
                        </a:rPr>
                        <a:t>自宅</a:t>
                      </a:r>
                      <a:r>
                        <a:rPr lang="ja-JP" sz="1800" kern="0" dirty="0">
                          <a:effectLst/>
                        </a:rPr>
                        <a:t>療養の方</a:t>
                      </a:r>
                      <a:endParaRPr lang="ja-JP" sz="1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800" b="1" kern="0" dirty="0">
                          <a:effectLst/>
                        </a:rPr>
                        <a:t>全額補助対象</a:t>
                      </a:r>
                      <a:endParaRPr lang="ja-JP" sz="18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5920182"/>
                  </a:ext>
                </a:extLst>
              </a:tr>
              <a:tr h="720386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</a:rPr>
                        <a:t>上記以外の方（新型コロナウイルス感染拡大防止のため</a:t>
                      </a:r>
                      <a:r>
                        <a:rPr lang="ja-JP" sz="1800" kern="0" dirty="0" smtClean="0">
                          <a:effectLst/>
                        </a:rPr>
                        <a:t>、</a:t>
                      </a:r>
                      <a:endParaRPr lang="ja-JP" altLang="en-US" sz="1800" kern="0" dirty="0" smtClean="0">
                        <a:effectLst/>
                      </a:endParaRPr>
                    </a:p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 smtClean="0">
                          <a:effectLst/>
                        </a:rPr>
                        <a:t>ご自宅</a:t>
                      </a:r>
                      <a:r>
                        <a:rPr lang="ja-JP" sz="1800" kern="0" dirty="0">
                          <a:effectLst/>
                        </a:rPr>
                        <a:t>でのお薬の説明、薬の受取りをご希望の方）</a:t>
                      </a:r>
                      <a:endParaRPr lang="ja-JP" sz="1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b="1" u="sng" kern="0" dirty="0" smtClean="0">
                          <a:effectLst/>
                        </a:rPr>
                        <a:t>1</a:t>
                      </a:r>
                      <a:r>
                        <a:rPr lang="en-US" sz="1800" b="1" u="sng" kern="0" dirty="0" smtClean="0">
                          <a:effectLst/>
                        </a:rPr>
                        <a:t>00</a:t>
                      </a:r>
                      <a:r>
                        <a:rPr lang="ja-JP" sz="1800" b="1" u="sng" kern="0" dirty="0">
                          <a:effectLst/>
                        </a:rPr>
                        <a:t>円患者負担</a:t>
                      </a:r>
                      <a:r>
                        <a:rPr lang="ja-JP" sz="1800" b="1" kern="0" dirty="0">
                          <a:effectLst/>
                        </a:rPr>
                        <a:t>、残額</a:t>
                      </a:r>
                      <a:r>
                        <a:rPr lang="ja-JP" sz="1800" b="1" kern="0" dirty="0" smtClean="0">
                          <a:effectLst/>
                        </a:rPr>
                        <a:t>は</a:t>
                      </a:r>
                      <a:endParaRPr lang="ja-JP" altLang="en-US" sz="1800" b="1" kern="0" dirty="0" smtClean="0">
                        <a:effectLst/>
                      </a:endParaRPr>
                    </a:p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800" b="1" kern="0" dirty="0" smtClean="0">
                          <a:effectLst/>
                        </a:rPr>
                        <a:t>補助</a:t>
                      </a:r>
                      <a:r>
                        <a:rPr lang="ja-JP" sz="1800" b="1" kern="0" dirty="0">
                          <a:effectLst/>
                        </a:rPr>
                        <a:t>対象</a:t>
                      </a:r>
                      <a:endParaRPr lang="ja-JP" sz="18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3038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705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65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游明朝</vt:lpstr>
      <vt:lpstr>Arial</vt:lpstr>
      <vt:lpstr>Times New Roman</vt:lpstr>
      <vt:lpstr>Office テーマ</vt:lpstr>
      <vt:lpstr>薬局における薬剤交付支援事業 薬剤の配送料について患者負担の一部が補助されます。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新型コロウイルス感染防止 に係る薬の配送料について</dc:title>
  <dc:creator>Windows User</dc:creator>
  <cp:lastModifiedBy>INAGE</cp:lastModifiedBy>
  <cp:revision>13</cp:revision>
  <cp:lastPrinted>2021-09-02T06:54:48Z</cp:lastPrinted>
  <dcterms:created xsi:type="dcterms:W3CDTF">2020-05-11T01:14:44Z</dcterms:created>
  <dcterms:modified xsi:type="dcterms:W3CDTF">2021-09-03T07:01:12Z</dcterms:modified>
</cp:coreProperties>
</file>